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22" r:id="rId2"/>
    <p:sldId id="259" r:id="rId3"/>
    <p:sldId id="321" r:id="rId4"/>
    <p:sldId id="323" r:id="rId5"/>
    <p:sldId id="324" r:id="rId6"/>
    <p:sldId id="325" r:id="rId7"/>
    <p:sldId id="326" r:id="rId8"/>
    <p:sldId id="294" r:id="rId9"/>
    <p:sldId id="327" r:id="rId10"/>
    <p:sldId id="328" r:id="rId11"/>
    <p:sldId id="329" r:id="rId12"/>
    <p:sldId id="330" r:id="rId13"/>
    <p:sldId id="331" r:id="rId14"/>
    <p:sldId id="333" r:id="rId15"/>
    <p:sldId id="334" r:id="rId16"/>
    <p:sldId id="335" r:id="rId17"/>
    <p:sldId id="336" r:id="rId18"/>
    <p:sldId id="297" r:id="rId19"/>
  </p:sldIdLst>
  <p:sldSz cx="12190413" cy="6859588"/>
  <p:notesSz cx="6858000" cy="9144000"/>
  <p:embeddedFontLst>
    <p:embeddedFont>
      <p:font typeface="굴림" panose="020B0600000101010101" pitchFamily="34" charset="-127"/>
      <p:regular r:id="rId22"/>
    </p:embeddedFont>
    <p:embeddedFont>
      <p:font typeface="굴림체" panose="020B0609000101010101" pitchFamily="49" charset="-127"/>
      <p:regular r:id="rId23"/>
    </p:embeddedFont>
    <p:embeddedFont>
      <p:font typeface="맑은 고딕" panose="020B0503020000020004" pitchFamily="34" charset="-127"/>
      <p:regular r:id="rId24"/>
      <p:bold r:id="rId25"/>
    </p:embeddedFont>
    <p:embeddedFont>
      <p:font typeface="Abadi" panose="020B0604020104020204" pitchFamily="3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Noto Sans" panose="020B0604020202020204" charset="0"/>
      <p:regular r:id="rId33"/>
      <p:bold r:id="rId34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2406"/>
    <a:srgbClr val="222222"/>
    <a:srgbClr val="FFCE33"/>
    <a:srgbClr val="00A9B0"/>
    <a:srgbClr val="013662"/>
    <a:srgbClr val="E93440"/>
    <a:srgbClr val="BFBFBF"/>
    <a:srgbClr val="667552"/>
    <a:srgbClr val="CC9900"/>
    <a:srgbClr val="546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94" autoAdjust="0"/>
    <p:restoredTop sz="94792" autoAdjust="0"/>
  </p:normalViewPr>
  <p:slideViewPr>
    <p:cSldViewPr>
      <p:cViewPr varScale="1">
        <p:scale>
          <a:sx n="71" d="100"/>
          <a:sy n="71" d="100"/>
        </p:scale>
        <p:origin x="840" y="78"/>
      </p:cViewPr>
      <p:guideLst>
        <p:guide orient="horz" pos="2160"/>
        <p:guide pos="2880"/>
        <p:guide orient="horz" pos="2161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2024-05-08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2024-05-08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5534000" y="2453687"/>
            <a:ext cx="5415634" cy="204520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5534000" y="4293890"/>
            <a:ext cx="5415634" cy="81113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2024-05-08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520" y="254777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2024-05-08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521" y="254777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accent6">
                    <a:lumMod val="50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2024-05-08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6199162" y="2528763"/>
            <a:ext cx="5394629" cy="227224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2024-05-08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5735166" y="693490"/>
            <a:ext cx="4256651" cy="3888432"/>
          </a:xfrm>
        </p:spPr>
        <p:txBody>
          <a:bodyPr/>
          <a:lstStyle/>
          <a:p>
            <a:r>
              <a:rPr lang="en-US" altLang="ko-KR" sz="3600" b="1" dirty="0" err="1"/>
              <a:t>Wel</a:t>
            </a:r>
            <a:r>
              <a:rPr lang="en-US" altLang="ko-KR" sz="3600" b="1" dirty="0"/>
              <a:t>-Come</a:t>
            </a:r>
            <a:br>
              <a:rPr lang="en-US" altLang="ko-KR" sz="6000" b="1" dirty="0"/>
            </a:br>
            <a:r>
              <a:rPr lang="en-US" altLang="ko-KR" sz="3600" b="1" dirty="0"/>
              <a:t>to</a:t>
            </a:r>
            <a:r>
              <a:rPr lang="en-US" altLang="ko-KR" sz="6000" b="1" dirty="0"/>
              <a:t> </a:t>
            </a:r>
            <a:br>
              <a:rPr lang="en-US" altLang="ko-KR" dirty="0"/>
            </a:br>
            <a:r>
              <a:rPr lang="en-US" altLang="ko-KR" b="1" dirty="0"/>
              <a:t>PIZZAHUT </a:t>
            </a:r>
            <a:br>
              <a:rPr lang="en-US" altLang="ko-KR" b="1" dirty="0"/>
            </a:br>
            <a:r>
              <a:rPr lang="en-US" altLang="ko-KR" b="1" dirty="0"/>
              <a:t>SQL PROJECT</a:t>
            </a:r>
            <a:br>
              <a:rPr lang="en-US" altLang="ko-KR" dirty="0"/>
            </a:br>
            <a:r>
              <a:rPr lang="en-US" altLang="ko-KR" sz="3500" dirty="0"/>
              <a:t>Presentation</a:t>
            </a:r>
            <a:endParaRPr lang="ko-KR" altLang="en-US" sz="3500" b="1" dirty="0"/>
          </a:p>
        </p:txBody>
      </p:sp>
      <p:sp>
        <p:nvSpPr>
          <p:cNvPr id="8" name="부제목 7"/>
          <p:cNvSpPr>
            <a:spLocks noGrp="1"/>
          </p:cNvSpPr>
          <p:nvPr>
            <p:ph type="subTitle" idx="1"/>
          </p:nvPr>
        </p:nvSpPr>
        <p:spPr>
          <a:xfrm>
            <a:off x="5087094" y="4725937"/>
            <a:ext cx="6048672" cy="792096"/>
          </a:xfrm>
        </p:spPr>
        <p:txBody>
          <a:bodyPr/>
          <a:lstStyle/>
          <a:p>
            <a:r>
              <a:rPr lang="en-US" altLang="ko-KR" sz="1600" dirty="0"/>
              <a:t>We would like to offer you a stylish and reasonable presentation that will help you to promote your projects presentation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5735166" y="549474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5735166" y="4558010"/>
            <a:ext cx="4616691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D42B6C-AB2E-441E-920D-C45468E4B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0" y="549473"/>
            <a:ext cx="10971373" cy="936105"/>
          </a:xfrm>
        </p:spPr>
        <p:txBody>
          <a:bodyPr>
            <a:noAutofit/>
          </a:bodyPr>
          <a:lstStyle/>
          <a:p>
            <a:r>
              <a:rPr kumimoji="1" lang="en-GB" altLang="ko-KR" sz="3200" dirty="0">
                <a:cs typeface="굴림" pitchFamily="50" charset="-127"/>
              </a:rPr>
              <a:t>2) Determine the distribution of orders by hour of the day.</a:t>
            </a:r>
            <a:br>
              <a:rPr kumimoji="1" lang="en-GB" altLang="ko-KR" sz="3200" dirty="0">
                <a:cs typeface="굴림" pitchFamily="50" charset="-127"/>
              </a:rPr>
            </a:br>
            <a:endParaRPr 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2D902C-A699-48D6-878F-12E4850C9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622" y="1125538"/>
            <a:ext cx="9793088" cy="518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33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80F639E-58B1-4EB9-959E-3390E7DDA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58" y="549474"/>
            <a:ext cx="10526246" cy="648072"/>
          </a:xfrm>
        </p:spPr>
        <p:txBody>
          <a:bodyPr>
            <a:noAutofit/>
          </a:bodyPr>
          <a:lstStyle/>
          <a:p>
            <a:r>
              <a:rPr kumimoji="1" lang="en-GB" altLang="ko-KR" sz="2800" dirty="0">
                <a:cs typeface="굴림" pitchFamily="50" charset="-127"/>
              </a:rPr>
              <a:t>3) Join relevant tables to find the category-wise distribution of pizzas.</a:t>
            </a:r>
            <a:br>
              <a:rPr kumimoji="1" lang="en-GB" altLang="ko-KR" sz="2800" dirty="0">
                <a:cs typeface="굴림" pitchFamily="50" charset="-127"/>
              </a:rPr>
            </a:br>
            <a:endParaRPr lang="en-US" sz="2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48F75D-C8FF-4182-8FF3-A27350090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14" y="1053530"/>
            <a:ext cx="9764488" cy="512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1650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13D4ED-F49B-4DB5-9F0F-E5A596C17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66" y="621482"/>
            <a:ext cx="10971373" cy="792088"/>
          </a:xfrm>
        </p:spPr>
        <p:txBody>
          <a:bodyPr>
            <a:normAutofit fontScale="90000"/>
          </a:bodyPr>
          <a:lstStyle/>
          <a:p>
            <a:r>
              <a:rPr kumimoji="1" lang="en-GB" altLang="ko-KR" sz="3100" dirty="0">
                <a:cs typeface="굴림" pitchFamily="50" charset="-127"/>
              </a:rPr>
              <a:t>4) Group the orders by date and calculate the average number of </a:t>
            </a:r>
            <a:br>
              <a:rPr kumimoji="1" lang="en-GB" altLang="ko-KR" sz="3100" dirty="0">
                <a:cs typeface="굴림" pitchFamily="50" charset="-127"/>
              </a:rPr>
            </a:br>
            <a:r>
              <a:rPr kumimoji="1" lang="en-GB" altLang="ko-KR" sz="3100" dirty="0">
                <a:cs typeface="굴림" pitchFamily="50" charset="-127"/>
              </a:rPr>
              <a:t>     pizzas ordered per day.</a:t>
            </a:r>
            <a:br>
              <a:rPr kumimoji="1" lang="en-GB" altLang="ko-KR" dirty="0">
                <a:cs typeface="굴림" pitchFamily="50" charset="-127"/>
              </a:rPr>
            </a:b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A7FF87-7F85-4DB2-82F9-9BCE70C1C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98" y="1197546"/>
            <a:ext cx="10146203" cy="526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443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8745B1-1201-4FA7-B93A-3F067AE8F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0" y="254777"/>
            <a:ext cx="9086085" cy="1014777"/>
          </a:xfrm>
        </p:spPr>
        <p:txBody>
          <a:bodyPr>
            <a:normAutofit/>
          </a:bodyPr>
          <a:lstStyle/>
          <a:p>
            <a:r>
              <a:rPr kumimoji="1" lang="en-GB" altLang="ko-KR" sz="2400" dirty="0">
                <a:cs typeface="굴림" pitchFamily="50" charset="-127"/>
              </a:rPr>
              <a:t>5) Determine the top 3 most ordered pizza types based on revenue.</a:t>
            </a:r>
            <a:br>
              <a:rPr kumimoji="1" lang="en-GB" altLang="ko-KR" sz="2400" dirty="0">
                <a:cs typeface="굴림" pitchFamily="50" charset="-127"/>
              </a:rPr>
            </a:b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BFC69E-3865-495A-A5A1-F96C28F19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582" y="1125538"/>
            <a:ext cx="10369152" cy="512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195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loud 2">
            <a:extLst>
              <a:ext uri="{FF2B5EF4-FFF2-40B4-BE49-F238E27FC236}">
                <a16:creationId xmlns:a16="http://schemas.microsoft.com/office/drawing/2014/main" id="{DC639AC6-F369-4843-8BE0-DDD7B53F8A34}"/>
              </a:ext>
            </a:extLst>
          </p:cNvPr>
          <p:cNvSpPr/>
          <p:nvPr/>
        </p:nvSpPr>
        <p:spPr>
          <a:xfrm>
            <a:off x="5159102" y="345043"/>
            <a:ext cx="3600400" cy="955588"/>
          </a:xfrm>
          <a:prstGeom prst="clou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 Box 5"/>
          <p:cNvSpPr txBox="1">
            <a:spLocks noChangeArrowheads="1"/>
          </p:cNvSpPr>
          <p:nvPr/>
        </p:nvSpPr>
        <p:spPr bwMode="auto">
          <a:xfrm>
            <a:off x="3430910" y="1333927"/>
            <a:ext cx="8136904" cy="3383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GB" altLang="ko-KR" sz="2200" b="1" dirty="0">
                <a:solidFill>
                  <a:schemeClr val="bg1"/>
                </a:solidFill>
                <a:latin typeface="+mj-lt"/>
              </a:rPr>
              <a:t>1) Calculate the percentage contribution of each pizza type to total </a:t>
            </a:r>
          </a:p>
          <a:p>
            <a:pPr>
              <a:lnSpc>
                <a:spcPct val="200000"/>
              </a:lnSpc>
              <a:defRPr/>
            </a:pPr>
            <a:r>
              <a:rPr lang="en-GB" altLang="ko-KR" sz="2200" b="1" dirty="0">
                <a:solidFill>
                  <a:schemeClr val="bg1"/>
                </a:solidFill>
                <a:latin typeface="+mj-lt"/>
              </a:rPr>
              <a:t>     revenue.</a:t>
            </a:r>
          </a:p>
          <a:p>
            <a:pPr>
              <a:lnSpc>
                <a:spcPct val="200000"/>
              </a:lnSpc>
              <a:defRPr/>
            </a:pPr>
            <a:r>
              <a:rPr lang="en-GB" altLang="ko-KR" sz="2200" b="1" dirty="0">
                <a:solidFill>
                  <a:schemeClr val="bg1"/>
                </a:solidFill>
                <a:latin typeface="+mj-lt"/>
              </a:rPr>
              <a:t>2) </a:t>
            </a:r>
            <a:r>
              <a:rPr lang="en-GB" altLang="ko-KR" sz="2200" b="1" dirty="0" err="1">
                <a:solidFill>
                  <a:schemeClr val="bg1"/>
                </a:solidFill>
                <a:latin typeface="+mj-lt"/>
              </a:rPr>
              <a:t>Analyze</a:t>
            </a:r>
            <a:r>
              <a:rPr lang="en-GB" altLang="ko-KR" sz="2200" b="1" dirty="0">
                <a:solidFill>
                  <a:schemeClr val="bg1"/>
                </a:solidFill>
                <a:latin typeface="+mj-lt"/>
              </a:rPr>
              <a:t> the cumulative revenue generated over time.</a:t>
            </a:r>
          </a:p>
          <a:p>
            <a:pPr>
              <a:lnSpc>
                <a:spcPct val="200000"/>
              </a:lnSpc>
              <a:defRPr/>
            </a:pPr>
            <a:r>
              <a:rPr lang="en-GB" altLang="ko-KR" sz="2200" b="1" dirty="0">
                <a:solidFill>
                  <a:schemeClr val="bg1"/>
                </a:solidFill>
                <a:latin typeface="+mj-lt"/>
              </a:rPr>
              <a:t>3) Determine the top 3 most ordered pizza types based on revenue </a:t>
            </a:r>
          </a:p>
          <a:p>
            <a:pPr>
              <a:lnSpc>
                <a:spcPct val="200000"/>
              </a:lnSpc>
              <a:defRPr/>
            </a:pPr>
            <a:r>
              <a:rPr lang="en-GB" altLang="ko-KR" sz="2200" b="1" dirty="0">
                <a:solidFill>
                  <a:schemeClr val="bg1"/>
                </a:solidFill>
                <a:latin typeface="+mj-lt"/>
              </a:rPr>
              <a:t>    for each pizza category.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179304" y="477466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222222"/>
                </a:solidFill>
                <a:latin typeface="+mj-lt"/>
                <a:ea typeface="맑은 고딕" panose="020B0503020000020004" pitchFamily="50" charset="-127"/>
              </a:rPr>
              <a:t>Advanced</a:t>
            </a:r>
            <a:endParaRPr lang="ko-KR" altLang="en-US" sz="3600" b="1" dirty="0">
              <a:solidFill>
                <a:srgbClr val="222222"/>
              </a:solidFill>
              <a:latin typeface="+mj-lt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1867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8745B1-1201-4FA7-B93A-3F067AE8F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98" y="549474"/>
            <a:ext cx="9721080" cy="648072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  <a:defRPr/>
            </a:pPr>
            <a:r>
              <a:rPr kumimoji="1" lang="en-GB" altLang="ko-KR" sz="2400" dirty="0">
                <a:cs typeface="굴림" pitchFamily="50" charset="-127"/>
              </a:rPr>
              <a:t>1) </a:t>
            </a:r>
            <a:r>
              <a:rPr lang="en-GB" altLang="ko-KR" sz="2400" dirty="0"/>
              <a:t>Calculate the percentage contribution of each pizza type to total revenue.</a:t>
            </a:r>
            <a:br>
              <a:rPr lang="en-GB" altLang="ko-KR" sz="2400" dirty="0"/>
            </a:b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DA5234-D84E-48D5-A4A8-3667E373A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678" y="1006918"/>
            <a:ext cx="9721080" cy="530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31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8745B1-1201-4FA7-B93A-3F067AE8F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0" y="254777"/>
            <a:ext cx="9590142" cy="726745"/>
          </a:xfrm>
        </p:spPr>
        <p:txBody>
          <a:bodyPr>
            <a:normAutofit/>
          </a:bodyPr>
          <a:lstStyle/>
          <a:p>
            <a:r>
              <a:rPr kumimoji="1" lang="en-GB" altLang="ko-KR" sz="2400" dirty="0">
                <a:cs typeface="굴림" pitchFamily="50" charset="-127"/>
              </a:rPr>
              <a:t>2) </a:t>
            </a:r>
            <a:r>
              <a:rPr lang="en-GB" altLang="ko-KR" sz="2400" dirty="0" err="1"/>
              <a:t>Analyze</a:t>
            </a:r>
            <a:r>
              <a:rPr lang="en-GB" altLang="ko-KR" sz="2400" dirty="0"/>
              <a:t> the cumulative revenue generated over time.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1021DD-9BAB-4D1B-A96A-ED87CED3D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14" y="1125538"/>
            <a:ext cx="10081120" cy="519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199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8745B1-1201-4FA7-B93A-3F067AE8F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74" y="549474"/>
            <a:ext cx="10729192" cy="864096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  <a:defRPr/>
            </a:pPr>
            <a:r>
              <a:rPr kumimoji="1" lang="en-GB" altLang="ko-KR" sz="2400" dirty="0">
                <a:cs typeface="굴림" pitchFamily="50" charset="-127"/>
              </a:rPr>
              <a:t>3) </a:t>
            </a:r>
            <a:r>
              <a:rPr lang="en-GB" altLang="ko-KR" sz="2400" dirty="0"/>
              <a:t>Determine the top 3 most ordered pizza types based on revenue for each pizza category.</a:t>
            </a:r>
            <a:br>
              <a:rPr lang="en-GB" altLang="ko-KR" sz="2400" dirty="0"/>
            </a:b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C1C5DF-6CF8-44AC-978F-8D2AA2D45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24" y="1197546"/>
            <a:ext cx="10795034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568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6822232" y="2166094"/>
            <a:ext cx="3168352" cy="2232248"/>
          </a:xfrm>
        </p:spPr>
        <p:txBody>
          <a:bodyPr/>
          <a:lstStyle/>
          <a:p>
            <a:pPr algn="r"/>
            <a:r>
              <a:rPr lang="en-US" altLang="ko-KR" dirty="0">
                <a:solidFill>
                  <a:schemeClr val="bg1"/>
                </a:solidFill>
              </a:rPr>
              <a:t>THANK YOU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6" name="직선 연결선 5"/>
          <p:cNvCxnSpPr>
            <a:cxnSpLocks/>
          </p:cNvCxnSpPr>
          <p:nvPr/>
        </p:nvCxnSpPr>
        <p:spPr>
          <a:xfrm>
            <a:off x="8493319" y="4398342"/>
            <a:ext cx="3146503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>
            <a:cxnSpLocks/>
          </p:cNvCxnSpPr>
          <p:nvPr/>
        </p:nvCxnSpPr>
        <p:spPr>
          <a:xfrm>
            <a:off x="7107056" y="2205658"/>
            <a:ext cx="2883528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loud 2">
            <a:extLst>
              <a:ext uri="{FF2B5EF4-FFF2-40B4-BE49-F238E27FC236}">
                <a16:creationId xmlns:a16="http://schemas.microsoft.com/office/drawing/2014/main" id="{DC639AC6-F369-4843-8BE0-DDD7B53F8A34}"/>
              </a:ext>
            </a:extLst>
          </p:cNvPr>
          <p:cNvSpPr/>
          <p:nvPr/>
        </p:nvSpPr>
        <p:spPr>
          <a:xfrm>
            <a:off x="5159102" y="345043"/>
            <a:ext cx="3600400" cy="955588"/>
          </a:xfrm>
          <a:prstGeom prst="clou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 Box 5"/>
          <p:cNvSpPr txBox="1">
            <a:spLocks noChangeArrowheads="1"/>
          </p:cNvSpPr>
          <p:nvPr/>
        </p:nvSpPr>
        <p:spPr bwMode="auto">
          <a:xfrm>
            <a:off x="3646934" y="1300631"/>
            <a:ext cx="8352929" cy="4060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1) </a:t>
            </a:r>
            <a:r>
              <a:rPr lang="en-GB" altLang="ko-KR" sz="2200" b="1" dirty="0">
                <a:solidFill>
                  <a:schemeClr val="bg1"/>
                </a:solidFill>
                <a:latin typeface="+mj-lt"/>
              </a:rPr>
              <a:t>Retrieve the total number of orders placed.</a:t>
            </a:r>
          </a:p>
          <a:p>
            <a:pPr>
              <a:lnSpc>
                <a:spcPct val="200000"/>
              </a:lnSpc>
              <a:defRPr/>
            </a:pPr>
            <a:r>
              <a:rPr lang="en-GB" altLang="ko-KR" sz="2200" b="1" dirty="0">
                <a:solidFill>
                  <a:schemeClr val="bg1"/>
                </a:solidFill>
                <a:latin typeface="+mj-lt"/>
              </a:rPr>
              <a:t>2) Calculate the total revenue generated from pizza sales.</a:t>
            </a:r>
          </a:p>
          <a:p>
            <a:pPr>
              <a:lnSpc>
                <a:spcPct val="200000"/>
              </a:lnSpc>
              <a:defRPr/>
            </a:pPr>
            <a:r>
              <a:rPr lang="en-GB" altLang="ko-KR" sz="2200" b="1" dirty="0">
                <a:solidFill>
                  <a:schemeClr val="bg1"/>
                </a:solidFill>
                <a:latin typeface="+mj-lt"/>
              </a:rPr>
              <a:t>3) Identify the highest-priced pizza.</a:t>
            </a:r>
          </a:p>
          <a:p>
            <a:pPr>
              <a:lnSpc>
                <a:spcPct val="200000"/>
              </a:lnSpc>
              <a:defRPr/>
            </a:pPr>
            <a:r>
              <a:rPr lang="en-GB" altLang="ko-KR" sz="2200" b="1" dirty="0">
                <a:solidFill>
                  <a:schemeClr val="bg1"/>
                </a:solidFill>
                <a:latin typeface="+mj-lt"/>
              </a:rPr>
              <a:t>4) Identify the most common pizza size ordered.</a:t>
            </a:r>
          </a:p>
          <a:p>
            <a:pPr>
              <a:lnSpc>
                <a:spcPct val="200000"/>
              </a:lnSpc>
              <a:defRPr/>
            </a:pPr>
            <a:r>
              <a:rPr lang="en-GB" altLang="ko-KR" sz="2200" b="1" dirty="0">
                <a:solidFill>
                  <a:schemeClr val="bg1"/>
                </a:solidFill>
                <a:latin typeface="+mj-lt"/>
              </a:rPr>
              <a:t>5) List the top 5 most ordered pizza types along with their quantities.</a:t>
            </a:r>
          </a:p>
          <a:p>
            <a:pPr>
              <a:lnSpc>
                <a:spcPct val="200000"/>
              </a:lnSpc>
              <a:defRPr/>
            </a:pPr>
            <a:endParaRPr lang="en-US" altLang="ko-KR" sz="22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179304" y="477466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222222"/>
                </a:solidFill>
                <a:latin typeface="+mj-lt"/>
                <a:ea typeface="맑은 고딕" panose="020B0503020000020004" pitchFamily="50" charset="-127"/>
              </a:rPr>
              <a:t>Basic</a:t>
            </a:r>
            <a:endParaRPr lang="ko-KR" altLang="en-US" sz="3600" b="1" dirty="0">
              <a:solidFill>
                <a:srgbClr val="222222"/>
              </a:solidFill>
              <a:latin typeface="+mj-lt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1" y="254777"/>
            <a:ext cx="9950182" cy="798753"/>
          </a:xfrm>
        </p:spPr>
        <p:txBody>
          <a:bodyPr>
            <a:normAutofit/>
          </a:bodyPr>
          <a:lstStyle/>
          <a:p>
            <a:r>
              <a:rPr lang="en-GB" altLang="ko-KR" sz="3600" dirty="0"/>
              <a:t>1) Retrieve the total number of orders placed.</a:t>
            </a:r>
            <a:endParaRPr lang="ko-KR" alt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031564-41EB-48B2-8BE4-302236D89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98" y="1620565"/>
            <a:ext cx="10971372" cy="455456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0" y="254777"/>
            <a:ext cx="10598253" cy="1086785"/>
          </a:xfrm>
        </p:spPr>
        <p:txBody>
          <a:bodyPr>
            <a:normAutofit fontScale="90000"/>
          </a:bodyPr>
          <a:lstStyle/>
          <a:p>
            <a:r>
              <a:rPr lang="en-GB" altLang="ko-KR" sz="3600" dirty="0"/>
              <a:t>2) Calculate the total revenue generated from pizza sales.</a:t>
            </a:r>
            <a:endParaRPr lang="ko-KR" alt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FC9EC1-0CBE-4690-8F8D-654CD2AAA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769" y="1580148"/>
            <a:ext cx="10971372" cy="45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406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1" y="254777"/>
            <a:ext cx="9950182" cy="798753"/>
          </a:xfrm>
        </p:spPr>
        <p:txBody>
          <a:bodyPr>
            <a:normAutofit/>
          </a:bodyPr>
          <a:lstStyle/>
          <a:p>
            <a:r>
              <a:rPr lang="en-GB" altLang="ko-KR" sz="3600" dirty="0"/>
              <a:t>3) Identify the highest-priced pizza.</a:t>
            </a:r>
            <a:endParaRPr lang="ko-KR" alt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FF4C89-8D8D-4645-BA11-AD6794D16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274" y="1369285"/>
            <a:ext cx="10382230" cy="4940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046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1" y="254777"/>
            <a:ext cx="9950182" cy="798753"/>
          </a:xfrm>
        </p:spPr>
        <p:txBody>
          <a:bodyPr>
            <a:normAutofit/>
          </a:bodyPr>
          <a:lstStyle/>
          <a:p>
            <a:r>
              <a:rPr lang="en-GB" altLang="ko-KR" sz="3600" dirty="0"/>
              <a:t>4) Identify the most common pizza size ordered. </a:t>
            </a:r>
            <a:endParaRPr lang="ko-KR" alt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85DF87-7461-4BAC-9B89-C5FC66F0E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20" y="1485579"/>
            <a:ext cx="10679026" cy="4433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687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609520" y="1485579"/>
            <a:ext cx="11174317" cy="4824535"/>
          </a:xfrm>
        </p:spPr>
        <p:txBody>
          <a:bodyPr/>
          <a:lstStyle/>
          <a:p>
            <a:endParaRPr lang="ko-KR" altLang="en-US" dirty="0">
              <a:latin typeface="Abadi" panose="020B0604020104020204" pitchFamily="34" charset="0"/>
            </a:endParaRPr>
          </a:p>
          <a:p>
            <a:endParaRPr lang="ko-KR" altLang="en-US" dirty="0">
              <a:latin typeface="Abadi" panose="020B0604020104020204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0" y="254777"/>
            <a:ext cx="10022189" cy="1086785"/>
          </a:xfrm>
        </p:spPr>
        <p:txBody>
          <a:bodyPr>
            <a:normAutofit fontScale="90000"/>
          </a:bodyPr>
          <a:lstStyle/>
          <a:p>
            <a:r>
              <a:rPr lang="en-GB" altLang="ko-KR" sz="3600" dirty="0">
                <a:latin typeface="Abadi" panose="020B0604020104020204" pitchFamily="34" charset="0"/>
              </a:rPr>
              <a:t>5) List the top 5 most ordered pizza types along with their quantities..</a:t>
            </a:r>
            <a:endParaRPr lang="ko-KR" altLang="en-US" sz="3600" dirty="0">
              <a:latin typeface="Abadi" panose="020B0604020104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E5C1AD-66ED-4BC7-8A10-577A736F2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20" y="1485579"/>
            <a:ext cx="10369150" cy="485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629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34566" y="1290031"/>
            <a:ext cx="9433048" cy="28469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defTabSz="914400" fontAlgn="base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GB" altLang="ko-KR" sz="2200" b="1" dirty="0">
                <a:solidFill>
                  <a:schemeClr val="bg1"/>
                </a:solidFill>
                <a:latin typeface="+mj-lt"/>
                <a:cs typeface="굴림" pitchFamily="50" charset="-127"/>
              </a:rPr>
              <a:t>1) </a:t>
            </a:r>
            <a:r>
              <a:rPr kumimoji="1" lang="en-GB" altLang="ko-KR" b="1" dirty="0">
                <a:solidFill>
                  <a:schemeClr val="bg1"/>
                </a:solidFill>
                <a:latin typeface="+mj-lt"/>
                <a:cs typeface="굴림" pitchFamily="50" charset="-127"/>
              </a:rPr>
              <a:t>Join the necessary tables to find the total quantity of each pizza category ordered.</a:t>
            </a:r>
          </a:p>
          <a:p>
            <a:pPr marR="0" defTabSz="914400" fontAlgn="base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GB" altLang="ko-KR" b="1" dirty="0">
                <a:solidFill>
                  <a:schemeClr val="bg1"/>
                </a:solidFill>
                <a:latin typeface="+mj-lt"/>
                <a:cs typeface="굴림" pitchFamily="50" charset="-127"/>
              </a:rPr>
              <a:t>2) Determine the distribution of orders by hour of the day.</a:t>
            </a:r>
          </a:p>
          <a:p>
            <a:pPr marR="0" defTabSz="914400" fontAlgn="base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GB" altLang="ko-KR" b="1" dirty="0">
                <a:solidFill>
                  <a:schemeClr val="bg1"/>
                </a:solidFill>
                <a:latin typeface="+mj-lt"/>
                <a:cs typeface="굴림" pitchFamily="50" charset="-127"/>
              </a:rPr>
              <a:t>3) Join relevant tables to find the category-wise distribution of pizzas.</a:t>
            </a:r>
          </a:p>
          <a:p>
            <a:pPr marR="0" defTabSz="914400" fontAlgn="base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GB" altLang="ko-KR" b="1" dirty="0">
                <a:solidFill>
                  <a:schemeClr val="bg1"/>
                </a:solidFill>
                <a:latin typeface="+mj-lt"/>
                <a:cs typeface="굴림" pitchFamily="50" charset="-127"/>
              </a:rPr>
              <a:t>4) Group the orders by date and calculate the average number of pizzas ordered per day.</a:t>
            </a:r>
          </a:p>
          <a:p>
            <a:pPr marR="0" defTabSz="914400" fontAlgn="base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GB" altLang="ko-KR" b="1" dirty="0">
                <a:solidFill>
                  <a:schemeClr val="bg1"/>
                </a:solidFill>
                <a:latin typeface="+mj-lt"/>
                <a:cs typeface="굴림" pitchFamily="50" charset="-127"/>
              </a:rPr>
              <a:t>5) Determine the top 3 most ordered pizza types based on revenue.</a:t>
            </a: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21F55DD6-7F61-4780-8572-9CF96D9D370F}"/>
              </a:ext>
            </a:extLst>
          </p:cNvPr>
          <p:cNvSpPr/>
          <p:nvPr/>
        </p:nvSpPr>
        <p:spPr>
          <a:xfrm>
            <a:off x="910630" y="477466"/>
            <a:ext cx="3600400" cy="955588"/>
          </a:xfrm>
          <a:prstGeom prst="clou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52EF01-F6BF-4DB0-99EC-F6AB01678707}"/>
              </a:ext>
            </a:extLst>
          </p:cNvPr>
          <p:cNvSpPr txBox="1"/>
          <p:nvPr/>
        </p:nvSpPr>
        <p:spPr>
          <a:xfrm>
            <a:off x="1248716" y="569837"/>
            <a:ext cx="2902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222222"/>
                </a:solidFill>
                <a:latin typeface="+mj-lt"/>
                <a:ea typeface="맑은 고딕" panose="020B0503020000020004" pitchFamily="50" charset="-127"/>
              </a:rPr>
              <a:t>Intermediate</a:t>
            </a:r>
            <a:endParaRPr lang="ko-KR" altLang="en-US" sz="3600" b="1" dirty="0">
              <a:solidFill>
                <a:srgbClr val="222222"/>
              </a:solidFill>
              <a:latin typeface="+mj-lt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0" y="254777"/>
            <a:ext cx="10022189" cy="1086785"/>
          </a:xfrm>
        </p:spPr>
        <p:txBody>
          <a:bodyPr>
            <a:normAutofit fontScale="90000"/>
          </a:bodyPr>
          <a:lstStyle/>
          <a:p>
            <a:r>
              <a:rPr kumimoji="1" lang="en-GB" altLang="ko-KR" dirty="0">
                <a:cs typeface="굴림" pitchFamily="50" charset="-127"/>
              </a:rPr>
              <a:t>1) </a:t>
            </a:r>
            <a:r>
              <a:rPr kumimoji="1" lang="en-GB" altLang="ko-KR" sz="3600" dirty="0">
                <a:cs typeface="굴림" pitchFamily="50" charset="-127"/>
              </a:rPr>
              <a:t>Join the necessary tables to find the total quantity of each pizza category ordered</a:t>
            </a:r>
            <a:endParaRPr lang="ko-KR" alt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D25CE8-A0B0-4B17-9065-9DC0F2A4A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20" y="1356742"/>
            <a:ext cx="10341876" cy="495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23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13279</TotalTime>
  <Words>385</Words>
  <Application>Microsoft Office PowerPoint</Application>
  <PresentationFormat>Custom</PresentationFormat>
  <Paragraphs>35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맑은 고딕</vt:lpstr>
      <vt:lpstr>굴림</vt:lpstr>
      <vt:lpstr>Calibri Light</vt:lpstr>
      <vt:lpstr>굴림체</vt:lpstr>
      <vt:lpstr>Noto Sans</vt:lpstr>
      <vt:lpstr>Calibri</vt:lpstr>
      <vt:lpstr>Abadi</vt:lpstr>
      <vt:lpstr>Arial</vt:lpstr>
      <vt:lpstr>Office 테마</vt:lpstr>
      <vt:lpstr>Wel-Come to  PIZZAHUT  SQL PROJECT Presentation</vt:lpstr>
      <vt:lpstr>PowerPoint Presentation</vt:lpstr>
      <vt:lpstr>1) Retrieve the total number of orders placed.</vt:lpstr>
      <vt:lpstr>2) Calculate the total revenue generated from pizza sales.</vt:lpstr>
      <vt:lpstr>3) Identify the highest-priced pizza.</vt:lpstr>
      <vt:lpstr>4) Identify the most common pizza size ordered. </vt:lpstr>
      <vt:lpstr>5) List the top 5 most ordered pizza types along with their quantities..</vt:lpstr>
      <vt:lpstr>PowerPoint Presentation</vt:lpstr>
      <vt:lpstr>1) Join the necessary tables to find the total quantity of each pizza category ordered</vt:lpstr>
      <vt:lpstr>2) Determine the distribution of orders by hour of the day. </vt:lpstr>
      <vt:lpstr>3) Join relevant tables to find the category-wise distribution of pizzas. </vt:lpstr>
      <vt:lpstr>4) Group the orders by date and calculate the average number of       pizzas ordered per day. </vt:lpstr>
      <vt:lpstr>5) Determine the top 3 most ordered pizza types based on revenue. </vt:lpstr>
      <vt:lpstr>PowerPoint Presentation</vt:lpstr>
      <vt:lpstr>1) Calculate the percentage contribution of each pizza type to total revenue. </vt:lpstr>
      <vt:lpstr>2) Analyze the cumulative revenue generated over time.</vt:lpstr>
      <vt:lpstr>3) Determine the top 3 most ordered pizza types based on revenue for each pizza category. 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Dinesh Nipane</cp:lastModifiedBy>
  <cp:revision>18</cp:revision>
  <dcterms:created xsi:type="dcterms:W3CDTF">2010-02-01T08:03:16Z</dcterms:created>
  <dcterms:modified xsi:type="dcterms:W3CDTF">2024-05-08T01:46:29Z</dcterms:modified>
  <cp:category>www.slidemembers.com</cp:category>
</cp:coreProperties>
</file>

<file path=docProps/thumbnail.jpeg>
</file>